
<file path=[Content_Types].xml><?xml version="1.0" encoding="utf-8"?>
<Types xmlns="http://schemas.openxmlformats.org/package/2006/content-types">
  <Default Extension="xml" ContentType="application/xml"/>
  <Default Extension="jpeg" ContentType="image/jpeg"/>
  <Default Extension="sldx" ContentType="application/vnd.openxmlformats-officedocument.presentationml.slide"/>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vsdx" ContentType="application/vnd.ms-visio.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p:scale>
          <a:sx n="122" d="100"/>
          <a:sy n="122" d="100"/>
        </p:scale>
        <p:origin x="2120" y="14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microsoft.com/office/2015/10/relationships/revisionInfo" Target="revisionInfo.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2017/11/19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2017/11/19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eg"/><Relationship Id="rId3" Type="http://schemas.openxmlformats.org/officeDocument/2006/relationships/image" Target="../media/image95.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kura-gerrit1.glgit.car.jp.panasonic.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5bwhat%20is%5dSSL&amp;TSL.pdf" TargetMode="External"/><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4" Type="http://schemas.openxmlformats.org/officeDocument/2006/relationships/hyperlink" Target="https://ja.wikipedia.org/wiki/%E5%93%81%E8%B3%AA%E7%AE%A1%E7%90%86" TargetMode="External"/><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log.ted.com/what-the-internet-looked-like-in-1982-a-closer-look-at-danny-hillis-vintage-directory-of-users/" TargetMode="External"/><Relationship Id="rId3" Type="http://schemas.openxmlformats.org/officeDocument/2006/relationships/hyperlink" Target="http://www.sans.org/reading_room/whitepapers/dns/securing-dns-zone-transfer_86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1.sldx"/><Relationship Id="rId4"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Telecommunication" TargetMode="External"/><Relationship Id="rId3" Type="http://schemas.openxmlformats.org/officeDocument/2006/relationships/hyperlink" Target="https://en.wikipedia.org/wiki/Computer_scienc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gif"/><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4" Type="http://schemas.openxmlformats.org/officeDocument/2006/relationships/hyperlink" Target="https://en.wikipedia.org/wiki/Read-only_memory" TargetMode="External"/><Relationship Id="rId1" Type="http://schemas.openxmlformats.org/officeDocument/2006/relationships/slideLayout" Target="../slideLayouts/slideLayout7.xml"/><Relationship Id="rId2" Type="http://schemas.openxmlformats.org/officeDocument/2006/relationships/hyperlink" Target="https://en.wikipedia.org/wiki/Non-volatile_memor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pad10-m7gsec-repos.vserv.jp.panasonic.com/repos/trunk/source/secur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1" Type="http://schemas.openxmlformats.org/officeDocument/2006/relationships/slideLayout" Target="../slideLayouts/slideLayout7.xml"/><Relationship Id="rId2" Type="http://schemas.openxmlformats.org/officeDocument/2006/relationships/image" Target="../media/image47.jpeg"/></Relationships>
</file>

<file path=ppt/slides/_rels/slide67.xml.rels><?xml version="1.0" encoding="UTF-8" standalone="yes"?>
<Relationships xmlns="http://schemas.openxmlformats.org/package/2006/relationships"><Relationship Id="rId11" Type="http://schemas.openxmlformats.org/officeDocument/2006/relationships/hyperlink" Target="https://en.wikipedia.org/wiki/Controller_Area_Network" TargetMode="External"/><Relationship Id="rId12" Type="http://schemas.openxmlformats.org/officeDocument/2006/relationships/hyperlink" Target="https://en.wikipedia.org/wiki/Frame_(networking)" TargetMode="External"/><Relationship Id="rId1" Type="http://schemas.openxmlformats.org/officeDocument/2006/relationships/slideLayout" Target="../slideLayouts/slideLayout7.xml"/><Relationship Id="rId2" Type="http://schemas.openxmlformats.org/officeDocument/2006/relationships/image" Target="../media/image50.jpeg"/><Relationship Id="rId3" Type="http://schemas.openxmlformats.org/officeDocument/2006/relationships/hyperlink" Target="https://en.wikipedia.org/wiki/Electrical_connector" TargetMode="External"/><Relationship Id="rId4" Type="http://schemas.openxmlformats.org/officeDocument/2006/relationships/hyperlink" Target="https://en.wikipedia.org/wiki/Radio_frequencies" TargetMode="External"/><Relationship Id="rId5" Type="http://schemas.openxmlformats.org/officeDocument/2006/relationships/hyperlink" Target="https://en.wikipedia.org/w/index.php?title=FAKRA&amp;action=edit&amp;redlink=1" TargetMode="External"/><Relationship Id="rId6" Type="http://schemas.openxmlformats.org/officeDocument/2006/relationships/hyperlink" Target="https://en.wikipedia.org/wiki/Digital_radio" TargetMode="External"/><Relationship Id="rId7" Type="http://schemas.openxmlformats.org/officeDocument/2006/relationships/hyperlink" Target="https://en.wikipedia.org/wiki/Broadcasting" TargetMode="External"/><Relationship Id="rId8" Type="http://schemas.openxmlformats.org/officeDocument/2006/relationships/hyperlink" Target="https://en.wikipedia.org/wiki/Digital_audio_radio_service" TargetMode="External"/><Relationship Id="rId9" Type="http://schemas.openxmlformats.org/officeDocument/2006/relationships/hyperlink" Target="https://en.wikipedia.org/wiki/International_standard" TargetMode="External"/><Relationship Id="rId10" Type="http://schemas.openxmlformats.org/officeDocument/2006/relationships/hyperlink" Target="https://en.wikipedia.org/wiki/Data_packe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hyperlink" Target="https://glgit.car.jp.panasonic.com/gerrit_m7g/#/admin/projects/m7g/MM/BaseSystem/source/pana/sec"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e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vsdx"/><Relationship Id="rId4" Type="http://schemas.openxmlformats.org/officeDocument/2006/relationships/image" Target="../media/image69.emf"/><Relationship Id="rId5" Type="http://schemas.openxmlformats.org/officeDocument/2006/relationships/image" Target="../media/image70.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hyperlink" Target="http://www.smh-tech.com/flashrunner-devicecode-spec?variable=R7F7010143&amp;man1=Renesa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94.xml.rels><?xml version="1.0" encoding="UTF-8" standalone="yes"?>
<Relationships xmlns="http://schemas.openxmlformats.org/package/2006/relationships"><Relationship Id="rId11" Type="http://schemas.openxmlformats.org/officeDocument/2006/relationships/hyperlink" Target="https://en.wikipedia.org/w/index.php?title=Kerberos_(protocol)&amp;action=edit&amp;section=8" TargetMode="External"/><Relationship Id="rId12" Type="http://schemas.openxmlformats.org/officeDocument/2006/relationships/hyperlink" Target="https://en.wikipedia.org/w/index.php?title=Kerberos_(protocol)&amp;action=edit&amp;section=9" TargetMode="External"/><Relationship Id="rId13" Type="http://schemas.openxmlformats.org/officeDocument/2006/relationships/hyperlink" Target="https://en.wikipedia.org/wiki/Kerberos_(protocol)#cite_note-4" TargetMode="External"/><Relationship Id="rId14" Type="http://schemas.openxmlformats.org/officeDocument/2006/relationships/hyperlink" Target="https://en.wikipedia.org/wiki/Kerberos_(protocol)#cite_note-5" TargetMode="External"/><Relationship Id="rId1" Type="http://schemas.openxmlformats.org/officeDocument/2006/relationships/slideLayout" Target="../slideLayouts/slideLayout7.xml"/><Relationship Id="rId2" Type="http://schemas.openxmlformats.org/officeDocument/2006/relationships/image" Target="../media/image81.png"/><Relationship Id="rId3" Type="http://schemas.openxmlformats.org/officeDocument/2006/relationships/hyperlink" Target="https://en.wikipedia.org/wiki/Key_distribution_center" TargetMode="External"/><Relationship Id="rId4" Type="http://schemas.openxmlformats.org/officeDocument/2006/relationships/hyperlink" Target="https://en.wikipedia.org/wiki/File:Kerberos.svg" TargetMode="External"/><Relationship Id="rId5" Type="http://schemas.openxmlformats.org/officeDocument/2006/relationships/hyperlink" Target="https://en.wikipedia.org/w/index.php?title=Kerberos_(protocol)&amp;action=edit&amp;section=6" TargetMode="External"/><Relationship Id="rId6" Type="http://schemas.openxmlformats.org/officeDocument/2006/relationships/hyperlink" Target="https://en.wikipedia.org/wiki/Client_(computing)" TargetMode="External"/><Relationship Id="rId7" Type="http://schemas.openxmlformats.org/officeDocument/2006/relationships/hyperlink" Target="https://tools.ietf.org/html/rfc4556" TargetMode="External"/><Relationship Id="rId8" Type="http://schemas.openxmlformats.org/officeDocument/2006/relationships/hyperlink" Target="https://en.wikipedia.org/wiki/One-way_hash" TargetMode="External"/><Relationship Id="rId9" Type="http://schemas.openxmlformats.org/officeDocument/2006/relationships/hyperlink" Target="https://en.wikipedia.org/w/index.php?title=Kerberos_(protocol)&amp;action=edit&amp;section=7" TargetMode="External"/><Relationship Id="rId10" Type="http://schemas.openxmlformats.org/officeDocument/2006/relationships/hyperlink" Target="https://en.wikipedia.org/wiki/Cleartex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8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t>
            </a:r>
            <a:r>
              <a:rPr kumimoji="1" lang="en-US" altLang="ja-JP" dirty="0" smtClean="0"/>
              <a:t>address, </a:t>
            </a:r>
            <a:r>
              <a:rPr kumimoji="1" lang="en-US" altLang="ja-JP" smtClean="0"/>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smtClean="0"/>
              <a:t>DTCP</a:t>
            </a:r>
            <a:r>
              <a:rPr lang="zh-CN" altLang="en-US" dirty="0" smtClean="0"/>
              <a:t>主要防止</a:t>
            </a:r>
            <a:r>
              <a:rPr lang="en-US" altLang="zh-CN" dirty="0" smtClean="0"/>
              <a:t>Packet</a:t>
            </a:r>
            <a:r>
              <a:rPr lang="zh-CN" altLang="en-US" dirty="0" smtClean="0"/>
              <a:t>窃听引起的非法</a:t>
            </a:r>
            <a:r>
              <a:rPr lang="en-US" altLang="zh-CN" dirty="0" smtClean="0"/>
              <a:t>copy</a:t>
            </a:r>
            <a:r>
              <a:rPr lang="zh-CN" altLang="en-US" dirty="0" smtClean="0"/>
              <a:t>，简而言之就是电影</a:t>
            </a:r>
            <a:r>
              <a:rPr lang="en-US" altLang="zh-CN" dirty="0" smtClean="0"/>
              <a:t>contents</a:t>
            </a:r>
            <a:r>
              <a:rPr lang="zh-CN" altLang="en-US" dirty="0" smtClean="0"/>
              <a:t>在</a:t>
            </a:r>
            <a:r>
              <a:rPr lang="en-US" altLang="zh-CN" dirty="0" smtClean="0"/>
              <a:t>internet</a:t>
            </a:r>
            <a:r>
              <a:rPr lang="zh-CN" altLang="en-US" dirty="0" smtClean="0"/>
              <a:t>传输的时候将其加密</a:t>
            </a:r>
            <a:endParaRPr lang="en-US" altLang="zh-CN" dirty="0" smtClean="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0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smtClean="0"/>
              <a:t>Secure</a:t>
            </a:r>
            <a:r>
              <a:rPr lang="zh-CN" altLang="en-US" dirty="0" smtClean="0"/>
              <a:t> </a:t>
            </a:r>
            <a:r>
              <a:rPr lang="en-US" altLang="zh-CN" dirty="0" smtClean="0"/>
              <a:t>Boot</a:t>
            </a:r>
            <a:r>
              <a:rPr lang="zh-CN" altLang="en-US" dirty="0" smtClean="0"/>
              <a:t> </a:t>
            </a:r>
            <a:r>
              <a:rPr lang="en-US" altLang="zh-CN" dirty="0" smtClean="0"/>
              <a:t>Flow</a:t>
            </a:r>
            <a:r>
              <a:rPr lang="zh-CN" altLang="en-US" dirty="0" smtClean="0"/>
              <a:t>：</a:t>
            </a:r>
            <a:endParaRPr lang="en-US" altLang="zh-CN" dirty="0" smtClean="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smtClean="0">
                <a:solidFill>
                  <a:srgbClr val="FF0000"/>
                </a:solidFill>
                <a:latin typeface="QualcommOfficeLight" charset="0"/>
              </a:rPr>
              <a:t>ELF</a:t>
            </a:r>
            <a:r>
              <a:rPr lang="zh-CN" altLang="en-US" sz="1000" dirty="0" smtClean="0">
                <a:solidFill>
                  <a:srgbClr val="FF0000"/>
                </a:solidFill>
                <a:latin typeface="QualcommOfficeLight" charset="0"/>
              </a:rPr>
              <a:t> </a:t>
            </a:r>
            <a:r>
              <a:rPr lang="en-US" altLang="zh-CN" sz="1000" dirty="0" smtClean="0">
                <a:solidFill>
                  <a:srgbClr val="FF0000"/>
                </a:solidFill>
                <a:latin typeface="QualcommOfficeLight" charset="0"/>
              </a:rPr>
              <a:t>Header</a:t>
            </a:r>
            <a:r>
              <a:rPr lang="zh-CN" altLang="en-US" sz="1000" dirty="0" smtClean="0">
                <a:solidFill>
                  <a:srgbClr val="FF0000"/>
                </a:solidFill>
                <a:latin typeface="QualcommOfficeLight" charset="0"/>
              </a:rPr>
              <a:t>里有什么？</a:t>
            </a:r>
            <a:endParaRPr lang="en-US" sz="1000" dirty="0" smtClean="0">
              <a:solidFill>
                <a:srgbClr val="FF0000"/>
              </a:solidFill>
              <a:latin typeface="QualcommOfficeLight" charset="0"/>
            </a:endParaRPr>
          </a:p>
          <a:p>
            <a:r>
              <a:rPr lang="en-US" sz="1000" dirty="0" smtClean="0">
                <a:solidFill>
                  <a:srgbClr val="FF0000"/>
                </a:solidFill>
                <a:latin typeface="QualcommOfficeLight" charset="0"/>
              </a:rPr>
              <a:t>program </a:t>
            </a:r>
            <a:r>
              <a:rPr lang="en-US" sz="1000" dirty="0">
                <a:solidFill>
                  <a:srgbClr val="FF0000"/>
                </a:solidFill>
                <a:latin typeface="QualcommOfficeLight" charset="0"/>
              </a:rPr>
              <a:t>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smtClean="0"/>
              <a:t>用我自己的语言概括一下：</a:t>
            </a:r>
            <a:endParaRPr lang="en-US" altLang="zh-CN" dirty="0" smtClean="0"/>
          </a:p>
          <a:p>
            <a:r>
              <a:rPr lang="zh-CN" altLang="en-US" dirty="0" smtClean="0"/>
              <a:t>第一步，从某个地方拿到</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，然后计算其</a:t>
            </a:r>
            <a:r>
              <a:rPr lang="en-US" altLang="zh-CN" dirty="0" smtClean="0"/>
              <a:t>Hash</a:t>
            </a:r>
            <a:r>
              <a:rPr lang="zh-CN" altLang="en-US" dirty="0" smtClean="0"/>
              <a:t>，看和</a:t>
            </a:r>
            <a:r>
              <a:rPr lang="en-US" altLang="zh-CN" dirty="0" smtClean="0"/>
              <a:t>e-Fuse</a:t>
            </a:r>
            <a:r>
              <a:rPr lang="zh-CN" altLang="en-US" dirty="0" smtClean="0"/>
              <a:t>中的</a:t>
            </a:r>
            <a:r>
              <a:rPr lang="en-US" altLang="zh-CN" dirty="0" smtClean="0"/>
              <a:t>trust</a:t>
            </a:r>
            <a:r>
              <a:rPr lang="zh-CN" altLang="en-US" dirty="0" smtClean="0"/>
              <a:t> </a:t>
            </a:r>
            <a:r>
              <a:rPr lang="en-US" altLang="zh-CN" dirty="0" smtClean="0"/>
              <a:t>anchor</a:t>
            </a:r>
            <a:r>
              <a:rPr lang="zh-CN" altLang="en-US" dirty="0" smtClean="0"/>
              <a:t>一不一样，如果一样则</a:t>
            </a:r>
            <a:r>
              <a:rPr lang="en-US" altLang="zh-CN" dirty="0" smtClean="0"/>
              <a:t>Root</a:t>
            </a:r>
            <a:r>
              <a:rPr lang="zh-CN" altLang="en-US" dirty="0" smtClean="0"/>
              <a:t> </a:t>
            </a:r>
            <a:r>
              <a:rPr lang="en-US" altLang="zh-CN" dirty="0" smtClean="0"/>
              <a:t>CA</a:t>
            </a:r>
            <a:r>
              <a:rPr lang="zh-CN" altLang="en-US" dirty="0" smtClean="0"/>
              <a:t> </a:t>
            </a:r>
            <a:r>
              <a:rPr lang="en-US" altLang="zh-CN" dirty="0" smtClean="0"/>
              <a:t>Public</a:t>
            </a:r>
            <a:r>
              <a:rPr lang="zh-CN" altLang="en-US" dirty="0" smtClean="0"/>
              <a:t> </a:t>
            </a:r>
            <a:r>
              <a:rPr lang="en-US" altLang="zh-CN" dirty="0" smtClean="0"/>
              <a:t>Key</a:t>
            </a:r>
            <a:r>
              <a:rPr lang="zh-CN" altLang="en-US" dirty="0" smtClean="0"/>
              <a:t>可信</a:t>
            </a:r>
            <a:endParaRPr lang="en-US" altLang="zh-CN" dirty="0" smtClean="0"/>
          </a:p>
          <a:p>
            <a:r>
              <a:rPr lang="zh-CN" altLang="en-US" dirty="0" smtClean="0"/>
              <a:t>第二步，用</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复号</a:t>
            </a:r>
            <a:r>
              <a:rPr lang="en-US" altLang="zh-CN" dirty="0" smtClean="0"/>
              <a:t>Root</a:t>
            </a:r>
            <a:r>
              <a:rPr lang="zh-CN" altLang="en-US" dirty="0" smtClean="0"/>
              <a:t> </a:t>
            </a:r>
            <a:r>
              <a:rPr lang="en-US" altLang="zh-CN" dirty="0" smtClean="0"/>
              <a:t>CA</a:t>
            </a:r>
            <a:r>
              <a:rPr lang="zh-CN" altLang="en-US" dirty="0" smtClean="0"/>
              <a:t>的</a:t>
            </a:r>
            <a:r>
              <a:rPr lang="en-US" altLang="zh-CN" dirty="0" err="1" smtClean="0"/>
              <a:t>Signiture</a:t>
            </a:r>
            <a:r>
              <a:rPr lang="en-US" altLang="zh-CN" dirty="0" smtClean="0"/>
              <a:t>(R)</a:t>
            </a:r>
            <a:r>
              <a:rPr lang="zh-CN" altLang="en-US" dirty="0" smtClean="0"/>
              <a:t>，并且计算</a:t>
            </a:r>
            <a:r>
              <a:rPr lang="en-US" altLang="zh-CN" dirty="0" smtClean="0"/>
              <a:t>Root</a:t>
            </a:r>
            <a:r>
              <a:rPr lang="zh-CN" altLang="en-US" dirty="0" smtClean="0"/>
              <a:t> </a:t>
            </a:r>
            <a:r>
              <a:rPr lang="en-US" altLang="zh-CN" dirty="0" err="1" smtClean="0"/>
              <a:t>CA+Public</a:t>
            </a:r>
            <a:r>
              <a:rPr lang="zh-CN" altLang="en-US" dirty="0" smtClean="0"/>
              <a:t> </a:t>
            </a:r>
            <a:r>
              <a:rPr lang="en-US" altLang="zh-CN" dirty="0" smtClean="0"/>
              <a:t>Key(R)</a:t>
            </a:r>
            <a:r>
              <a:rPr lang="zh-CN" altLang="en-US" dirty="0" smtClean="0"/>
              <a:t>的</a:t>
            </a:r>
            <a:r>
              <a:rPr lang="en-US" altLang="zh-CN" dirty="0" smtClean="0"/>
              <a:t>Hash</a:t>
            </a:r>
            <a:r>
              <a:rPr lang="zh-CN" altLang="en-US" dirty="0" smtClean="0"/>
              <a:t>，看两个一不一样，一样则</a:t>
            </a:r>
            <a:r>
              <a:rPr lang="en-US" altLang="zh-CN" dirty="0" smtClean="0"/>
              <a:t>Root</a:t>
            </a:r>
            <a:r>
              <a:rPr lang="zh-CN" altLang="en-US" dirty="0" smtClean="0"/>
              <a:t> </a:t>
            </a:r>
            <a:r>
              <a:rPr lang="en-US" altLang="zh-CN" dirty="0" smtClean="0"/>
              <a:t>CA</a:t>
            </a:r>
            <a:r>
              <a:rPr lang="zh-CN" altLang="en-US" dirty="0" smtClean="0"/>
              <a:t>可信</a:t>
            </a:r>
            <a:endParaRPr lang="en-US" altLang="zh-CN" dirty="0" smtClean="0"/>
          </a:p>
          <a:p>
            <a:r>
              <a:rPr lang="zh-CN" altLang="en-US" dirty="0" smtClean="0"/>
              <a:t>以此类推</a:t>
            </a:r>
            <a:r>
              <a:rPr lang="en-US" altLang="zh-CN" dirty="0" smtClean="0"/>
              <a:t>Attestation</a:t>
            </a:r>
            <a:r>
              <a:rPr lang="zh-CN" altLang="en-US" dirty="0" smtClean="0"/>
              <a:t> </a:t>
            </a:r>
            <a:r>
              <a:rPr lang="en-US" altLang="zh-CN" dirty="0" smtClean="0"/>
              <a:t>CA</a:t>
            </a:r>
            <a:r>
              <a:rPr lang="zh-CN" altLang="en-US" dirty="0" smtClean="0"/>
              <a:t>和</a:t>
            </a:r>
            <a:r>
              <a:rPr lang="en-US" altLang="zh-CN" dirty="0" smtClean="0"/>
              <a:t>Attestation</a:t>
            </a:r>
            <a:r>
              <a:rPr lang="zh-CN" altLang="en-US" dirty="0" smtClean="0"/>
              <a:t> </a:t>
            </a:r>
            <a:r>
              <a:rPr lang="en-US" altLang="zh-CN" dirty="0" smtClean="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solidFill>
                  <a:srgbClr val="FF0000"/>
                </a:solidFill>
              </a:rPr>
              <a:t>Trust</a:t>
            </a:r>
            <a:r>
              <a:rPr lang="zh-CN" altLang="en-US" dirty="0" smtClean="0">
                <a:solidFill>
                  <a:srgbClr val="FF0000"/>
                </a:solidFill>
              </a:rPr>
              <a:t> </a:t>
            </a:r>
            <a:r>
              <a:rPr lang="en-US" altLang="zh-CN" dirty="0" smtClean="0">
                <a:solidFill>
                  <a:srgbClr val="FF0000"/>
                </a:solidFill>
              </a:rPr>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t>Trust</a:t>
            </a:r>
            <a:r>
              <a:rPr lang="zh-CN" altLang="en-US" dirty="0" smtClean="0"/>
              <a:t> </a:t>
            </a:r>
            <a:r>
              <a:rPr lang="en-US" altLang="zh-CN" dirty="0" smtClean="0"/>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smtClean="0"/>
              <a:t>DF</a:t>
            </a:r>
            <a:r>
              <a:rPr lang="zh-CN" altLang="en-US" dirty="0" smtClean="0"/>
              <a:t> </a:t>
            </a:r>
            <a:r>
              <a:rPr lang="en-US" altLang="zh-CN" dirty="0" smtClean="0"/>
              <a:t>model</a:t>
            </a:r>
            <a:r>
              <a:rPr lang="zh-CN" altLang="en-US" dirty="0" smtClean="0"/>
              <a:t>中，</a:t>
            </a:r>
            <a:endParaRPr lang="en-US" altLang="zh-CN" dirty="0" smtClean="0"/>
          </a:p>
          <a:p>
            <a:r>
              <a:rPr lang="zh-CN" altLang="en-US" dirty="0" smtClean="0"/>
              <a:t>盗听者只能知道</a:t>
            </a:r>
            <a:r>
              <a:rPr lang="en-US" altLang="zh-CN" dirty="0" smtClean="0"/>
              <a:t>A</a:t>
            </a:r>
            <a:r>
              <a:rPr lang="zh-CN" altLang="en-US" dirty="0" smtClean="0"/>
              <a:t>（</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a:t>
            </a:r>
            <a:endParaRPr lang="en-US" altLang="zh-CN" dirty="0" smtClean="0"/>
          </a:p>
          <a:p>
            <a:r>
              <a:rPr lang="zh-CN" altLang="en-US" dirty="0" smtClean="0"/>
              <a:t>然而生成</a:t>
            </a:r>
            <a:r>
              <a:rPr lang="en-US" altLang="zh-CN" dirty="0" smtClean="0"/>
              <a:t>session</a:t>
            </a:r>
            <a:r>
              <a:rPr lang="zh-CN" altLang="en-US" dirty="0" smtClean="0"/>
              <a:t> </a:t>
            </a:r>
            <a:r>
              <a:rPr lang="en-US" altLang="zh-CN" dirty="0" smtClean="0"/>
              <a:t>key</a:t>
            </a:r>
            <a:r>
              <a:rPr lang="zh-CN" altLang="en-US" dirty="0" smtClean="0"/>
              <a:t>必须</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 或</a:t>
            </a:r>
            <a:r>
              <a:rPr lang="en-US" altLang="zh-CN" dirty="0" smtClean="0"/>
              <a:t>Y</a:t>
            </a:r>
            <a:r>
              <a:rPr lang="zh-CN" altLang="en-US" dirty="0" smtClean="0"/>
              <a:t>和</a:t>
            </a:r>
            <a:r>
              <a:rPr lang="en-US" altLang="zh-CN" dirty="0" smtClean="0"/>
              <a:t>A</a:t>
            </a:r>
            <a:r>
              <a:rPr lang="zh-CN" altLang="en-US" dirty="0" smtClean="0"/>
              <a:t>（</a:t>
            </a:r>
            <a:r>
              <a:rPr lang="en-US" altLang="zh-CN" dirty="0" smtClean="0"/>
              <a:t>X</a:t>
            </a:r>
            <a:r>
              <a:rPr lang="zh-CN" altLang="en-US" dirty="0" smtClean="0"/>
              <a:t>），</a:t>
            </a:r>
            <a:endParaRPr lang="en-US" altLang="zh-CN" dirty="0" smtClean="0"/>
          </a:p>
          <a:p>
            <a:r>
              <a:rPr lang="zh-CN" altLang="en-US" dirty="0" smtClean="0"/>
              <a:t>因此盗听者不能生成</a:t>
            </a:r>
            <a:r>
              <a:rPr lang="en-US" altLang="zh-CN" dirty="0" smtClean="0"/>
              <a:t>session</a:t>
            </a:r>
            <a:r>
              <a:rPr lang="zh-CN" altLang="en-US" dirty="0" smtClean="0"/>
              <a:t> </a:t>
            </a:r>
            <a:r>
              <a:rPr lang="en-US" altLang="zh-CN" dirty="0" smtClean="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3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9419</TotalTime>
  <Words>14799</Words>
  <Application>Microsoft Macintosh PowerPoint</Application>
  <PresentationFormat>On-screen Show (4:3)</PresentationFormat>
  <Paragraphs>1501</Paragraphs>
  <Slides>103</Slides>
  <Notes>1</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103</vt:i4>
      </vt:variant>
    </vt:vector>
  </HeadingPairs>
  <TitlesOfParts>
    <vt:vector size="124" baseType="lpstr">
      <vt:lpstr>Arial Unicode MS</vt:lpstr>
      <vt:lpstr>Calibri</vt:lpstr>
      <vt:lpstr>Cambria Math</vt:lpstr>
      <vt:lpstr>Consolas</vt:lpstr>
      <vt:lpstr>Courier New</vt:lpstr>
      <vt:lpstr>DejaVu Sans Mono</vt:lpstr>
      <vt:lpstr>HGPｺﾞｼｯｸM</vt:lpstr>
      <vt:lpstr>HGｺﾞｼｯｸM</vt:lpstr>
      <vt:lpstr>inherit</vt:lpstr>
      <vt:lpstr>ＭＳ Ｐゴシック</vt:lpstr>
      <vt:lpstr>ＭＳ 明朝</vt:lpstr>
      <vt:lpstr>QualcommOfficeLight</vt:lpstr>
      <vt:lpstr>Times</vt:lpstr>
      <vt:lpstr>Times New Roman</vt:lpstr>
      <vt:lpstr>Ubuntu</vt:lpstr>
      <vt:lpstr>宋体</vt:lpstr>
      <vt:lpstr>新細明體</vt:lpstr>
      <vt:lpstr>Arial</vt:lpstr>
      <vt:lpstr>Office テーマ</vt:lpstr>
      <vt:lpstr>スライド</vt:lpstr>
      <vt:lpstr>Visio.Drawing.15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952</cp:revision>
  <dcterms:created xsi:type="dcterms:W3CDTF">2016-01-14T23:49:10Z</dcterms:created>
  <dcterms:modified xsi:type="dcterms:W3CDTF">2017-11-19T05:56:08Z</dcterms:modified>
</cp:coreProperties>
</file>